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2208" y="-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2656" y="4819953"/>
            <a:ext cx="6192688" cy="445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ko-KR" altLang="en-US" sz="1400" b="1" dirty="0" err="1" smtClean="0">
                <a:latin typeface="나눔고딕" pitchFamily="50" charset="-127"/>
                <a:ea typeface="나눔고딕" pitchFamily="50" charset="-127"/>
              </a:rPr>
              <a:t>공장식</a:t>
            </a:r>
            <a:r>
              <a:rPr lang="ko-KR" altLang="en-US" sz="1400" b="1" dirty="0" smtClean="0">
                <a:latin typeface="나눔고딕" pitchFamily="50" charset="-127"/>
                <a:ea typeface="나눔고딕" pitchFamily="50" charset="-127"/>
              </a:rPr>
              <a:t> 축산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에서는 </a:t>
            </a:r>
            <a:r>
              <a:rPr lang="ko-KR" altLang="en-US" sz="1100" b="1" dirty="0">
                <a:latin typeface="나눔고딕" pitchFamily="50" charset="-127"/>
                <a:ea typeface="나눔고딕" pitchFamily="50" charset="-127"/>
              </a:rPr>
              <a:t>최소 비용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으로 </a:t>
            </a:r>
            <a:r>
              <a:rPr lang="ko-KR" altLang="en-US" sz="1100" b="1" dirty="0" smtClean="0">
                <a:latin typeface="나눔고딕" pitchFamily="50" charset="-127"/>
                <a:ea typeface="나눔고딕" pitchFamily="50" charset="-127"/>
              </a:rPr>
              <a:t>최대의 생산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을 하기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위해 </a:t>
            </a:r>
            <a:r>
              <a:rPr lang="ko-KR" altLang="en-US" sz="1100" b="1" u="sng" dirty="0" smtClean="0">
                <a:latin typeface="나눔고딕" pitchFamily="50" charset="-127"/>
                <a:ea typeface="나눔고딕" pitchFamily="50" charset="-127"/>
              </a:rPr>
              <a:t>고밀도</a:t>
            </a:r>
            <a:r>
              <a:rPr lang="ko-KR" altLang="en-US" sz="1100" u="sng" dirty="0" smtClean="0">
                <a:latin typeface="나눔고딕" pitchFamily="50" charset="-127"/>
                <a:ea typeface="나눔고딕" pitchFamily="50" charset="-127"/>
              </a:rPr>
              <a:t>로 사육하며</a:t>
            </a:r>
            <a:r>
              <a:rPr lang="en-US" altLang="ko-KR" sz="1100" u="sng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u="sng" dirty="0" smtClean="0">
                <a:latin typeface="나눔고딕" pitchFamily="50" charset="-127"/>
                <a:ea typeface="나눔고딕" pitchFamily="50" charset="-127"/>
              </a:rPr>
              <a:t>이는 필연적으로 동물학대로 연결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됩니다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그 가축의 습성은 물론이고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기본적인 욕구도 일체 무시됩니다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ko-KR" altLang="en-US" sz="1400" b="1" dirty="0" smtClean="0">
                <a:latin typeface="나눔고딕" pitchFamily="50" charset="-127"/>
                <a:ea typeface="나눔고딕" pitchFamily="50" charset="-127"/>
              </a:rPr>
              <a:t>돼지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폭 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60cm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길이 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2m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의 </a:t>
            </a:r>
            <a:r>
              <a:rPr lang="ko-KR" altLang="en-US" sz="1100" b="1" dirty="0" err="1">
                <a:latin typeface="나눔고딕" pitchFamily="50" charset="-127"/>
                <a:ea typeface="나눔고딕" pitchFamily="50" charset="-127"/>
              </a:rPr>
              <a:t>스톨</a:t>
            </a:r>
            <a:r>
              <a:rPr lang="en-US" altLang="ko-KR" sz="1100" b="1" dirty="0">
                <a:latin typeface="나눔고딕" pitchFamily="50" charset="-127"/>
                <a:ea typeface="나눔고딕" pitchFamily="50" charset="-127"/>
              </a:rPr>
              <a:t>(Stall)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에서 갇혀 사육되는 </a:t>
            </a:r>
            <a:r>
              <a:rPr lang="ko-KR" altLang="en-US" sz="1100" b="1" dirty="0">
                <a:latin typeface="나눔고딕" pitchFamily="50" charset="-127"/>
                <a:ea typeface="나눔고딕" pitchFamily="50" charset="-127"/>
              </a:rPr>
              <a:t>돼지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는 공간이 너무 좁아서 </a:t>
            </a:r>
            <a:r>
              <a:rPr lang="ko-KR" altLang="en-US" sz="1100" b="1" dirty="0" smtClean="0">
                <a:latin typeface="나눔고딕" pitchFamily="50" charset="-127"/>
                <a:ea typeface="나눔고딕" pitchFamily="50" charset="-127"/>
              </a:rPr>
              <a:t>몸을 </a:t>
            </a:r>
            <a:r>
              <a:rPr lang="ko-KR" altLang="en-US" sz="1100" b="1" dirty="0">
                <a:latin typeface="나눔고딕" pitchFamily="50" charset="-127"/>
                <a:ea typeface="나눔고딕" pitchFamily="50" charset="-127"/>
              </a:rPr>
              <a:t>돌릴 수조차 없습니다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암퇘지가 새끼와 함께 있는 기간은 고작 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20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일이며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스톨에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갇혀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옴싹달싹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못하는 채로 젖을 먹여야 합니다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그렇게 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3,4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년이 흐르면 번식력이 퇴화되어 도축됩니다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ko-KR" altLang="en-US" sz="1400" b="1" dirty="0" smtClean="0">
                <a:latin typeface="나눔고딕" pitchFamily="50" charset="-127"/>
                <a:ea typeface="나눔고딕" pitchFamily="50" charset="-127"/>
              </a:rPr>
              <a:t>닭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알을 낳는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산란계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닭은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철창케이지를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겹겹이 쌓아 올린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배터리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케이지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(Battery cage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)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에서 사육됩니다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가로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세로 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50cm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의 작은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철창에 암탉 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6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마리가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들어가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한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마리에게 주어지는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공간은 </a:t>
            </a:r>
            <a:r>
              <a:rPr lang="en-US" altLang="ko-KR" sz="1100" b="1" dirty="0" smtClean="0">
                <a:latin typeface="나눔고딕" pitchFamily="50" charset="-127"/>
                <a:ea typeface="나눔고딕" pitchFamily="50" charset="-127"/>
              </a:rPr>
              <a:t>A4 </a:t>
            </a:r>
            <a:r>
              <a:rPr lang="ko-KR" altLang="en-US" sz="1100" b="1" dirty="0" smtClean="0">
                <a:latin typeface="나눔고딕" pitchFamily="50" charset="-127"/>
                <a:ea typeface="나눔고딕" pitchFamily="50" charset="-127"/>
              </a:rPr>
              <a:t>종이의 </a:t>
            </a:r>
            <a:r>
              <a:rPr lang="en-US" altLang="ko-KR" sz="1100" b="1" dirty="0">
                <a:latin typeface="나눔고딕" pitchFamily="50" charset="-127"/>
                <a:ea typeface="나눔고딕" pitchFamily="50" charset="-127"/>
              </a:rPr>
              <a:t>2/3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밖에 안됩니다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.(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416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㎠)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날개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한번 제대로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못 펴는 암탉은 짧은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일생동안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알을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낳다가 극도의 스트레스로 서로를 쪼아 해치기도 합니다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ko-KR" altLang="en-US" sz="1100" u="sng" dirty="0" smtClean="0">
                <a:latin typeface="나눔고딕" pitchFamily="50" charset="-127"/>
                <a:ea typeface="나눔고딕" pitchFamily="50" charset="-127"/>
              </a:rPr>
              <a:t>유럽은 그 잔인함 때문에 </a:t>
            </a:r>
            <a:r>
              <a:rPr lang="en-US" altLang="ko-KR" sz="1100" u="sng" dirty="0" smtClean="0">
                <a:latin typeface="나눔고딕" pitchFamily="50" charset="-127"/>
                <a:ea typeface="나눔고딕" pitchFamily="50" charset="-127"/>
              </a:rPr>
              <a:t>2012</a:t>
            </a:r>
            <a:r>
              <a:rPr lang="ko-KR" altLang="en-US" sz="1100" u="sng" dirty="0"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ko-KR" altLang="en-US" sz="1100" u="sng" dirty="0" err="1">
                <a:latin typeface="나눔고딕" pitchFamily="50" charset="-127"/>
                <a:ea typeface="나눔고딕" pitchFamily="50" charset="-127"/>
              </a:rPr>
              <a:t>산란계</a:t>
            </a:r>
            <a:r>
              <a:rPr lang="ko-KR" altLang="en-US" sz="1100" u="sng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u="sng" dirty="0" smtClean="0">
                <a:latin typeface="나눔고딕" pitchFamily="50" charset="-127"/>
                <a:ea typeface="나눔고딕" pitchFamily="50" charset="-127"/>
              </a:rPr>
              <a:t>배터리 </a:t>
            </a:r>
            <a:r>
              <a:rPr lang="ko-KR" altLang="en-US" sz="1100" u="sng" dirty="0" err="1" smtClean="0">
                <a:latin typeface="나눔고딕" pitchFamily="50" charset="-127"/>
                <a:ea typeface="나눔고딕" pitchFamily="50" charset="-127"/>
              </a:rPr>
              <a:t>케이지를</a:t>
            </a:r>
            <a:r>
              <a:rPr lang="en-US" altLang="ko-KR" sz="1100" u="sng" dirty="0">
                <a:latin typeface="나눔고딕" pitchFamily="50" charset="-127"/>
                <a:ea typeface="나눔고딕" pitchFamily="50" charset="-127"/>
              </a:rPr>
              <a:t>, 2013</a:t>
            </a:r>
            <a:r>
              <a:rPr lang="ko-KR" altLang="en-US" sz="1100" u="sng" dirty="0">
                <a:latin typeface="나눔고딕" pitchFamily="50" charset="-127"/>
                <a:ea typeface="나눔고딕" pitchFamily="50" charset="-127"/>
              </a:rPr>
              <a:t>년 돼지 </a:t>
            </a:r>
            <a:r>
              <a:rPr lang="ko-KR" altLang="en-US" sz="1100" u="sng" dirty="0" err="1">
                <a:latin typeface="나눔고딕" pitchFamily="50" charset="-127"/>
                <a:ea typeface="나눔고딕" pitchFamily="50" charset="-127"/>
              </a:rPr>
              <a:t>스톨을</a:t>
            </a:r>
            <a:r>
              <a:rPr lang="ko-KR" altLang="en-US" sz="1100" u="sng" dirty="0">
                <a:latin typeface="나눔고딕" pitchFamily="50" charset="-127"/>
                <a:ea typeface="나눔고딕" pitchFamily="50" charset="-127"/>
              </a:rPr>
              <a:t> 법으로 </a:t>
            </a:r>
            <a:r>
              <a:rPr lang="ko-KR" altLang="en-US" sz="1100" u="sng" dirty="0" smtClean="0">
                <a:latin typeface="나눔고딕" pitchFamily="50" charset="-127"/>
                <a:ea typeface="나눔고딕" pitchFamily="50" charset="-127"/>
              </a:rPr>
              <a:t>금지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했습니다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!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한편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한국은 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1990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년대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이른바 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생산비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절감을 통한 경쟁력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강화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’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를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위해 </a:t>
            </a:r>
            <a:r>
              <a:rPr lang="ko-KR" altLang="en-US" sz="1100" dirty="0" err="1">
                <a:latin typeface="나눔고딕" pitchFamily="50" charset="-127"/>
                <a:ea typeface="나눔고딕" pitchFamily="50" charset="-127"/>
              </a:rPr>
              <a:t>공장식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 축산을 정책적으로 장려해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왔고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그렇게 약 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20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여년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넘게 질주한 결과 최근 우리는 </a:t>
            </a:r>
            <a:r>
              <a:rPr lang="ko-KR" altLang="en-US" sz="1100" b="1" dirty="0" smtClean="0">
                <a:latin typeface="나눔고딕" pitchFamily="50" charset="-127"/>
                <a:ea typeface="나눔고딕" pitchFamily="50" charset="-127"/>
              </a:rPr>
              <a:t>구제역</a:t>
            </a:r>
            <a:r>
              <a:rPr lang="en-US" altLang="ko-KR" sz="1100" b="1" dirty="0" smtClean="0">
                <a:latin typeface="나눔고딕" pitchFamily="50" charset="-127"/>
                <a:ea typeface="나눔고딕" pitchFamily="50" charset="-127"/>
              </a:rPr>
              <a:t>, AI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등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공장식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축산이 유발한 대규모 전염병으로 </a:t>
            </a:r>
            <a:r>
              <a:rPr lang="ko-KR" altLang="en-US" sz="1100" b="1" u="sng" dirty="0" smtClean="0">
                <a:latin typeface="나눔고딕" pitchFamily="50" charset="-127"/>
                <a:ea typeface="나눔고딕" pitchFamily="50" charset="-127"/>
              </a:rPr>
              <a:t>엄청난 동물의 고통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과 </a:t>
            </a:r>
            <a:r>
              <a:rPr lang="ko-KR" altLang="en-US" sz="1100" b="1" u="sng" dirty="0" smtClean="0">
                <a:latin typeface="나눔고딕" pitchFamily="50" charset="-127"/>
                <a:ea typeface="나눔고딕" pitchFamily="50" charset="-127"/>
              </a:rPr>
              <a:t>예산의 낭비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를 겪고 있습니다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2012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년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동물보호법에서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스톨과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배터리 </a:t>
            </a:r>
            <a:r>
              <a:rPr lang="ko-KR" altLang="en-US" sz="1100" dirty="0" err="1">
                <a:latin typeface="나눔고딕" pitchFamily="50" charset="-127"/>
                <a:ea typeface="나눔고딕" pitchFamily="50" charset="-127"/>
              </a:rPr>
              <a:t>케이지를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 사용하지 않는 </a:t>
            </a:r>
            <a:r>
              <a:rPr lang="ko-KR" altLang="en-US" sz="1100" b="1" dirty="0" smtClean="0">
                <a:latin typeface="나눔고딕" pitchFamily="50" charset="-127"/>
                <a:ea typeface="나눔고딕" pitchFamily="50" charset="-127"/>
              </a:rPr>
              <a:t>동물복지인증농장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제도를 도입했지만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아직은 전국에서 </a:t>
            </a:r>
            <a:r>
              <a:rPr lang="ko-KR" altLang="en-US" sz="1100" dirty="0" err="1">
                <a:latin typeface="나눔고딕" pitchFamily="50" charset="-127"/>
                <a:ea typeface="나눔고딕" pitchFamily="50" charset="-127"/>
              </a:rPr>
              <a:t>산란계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58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곳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돼지농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가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곳에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불과합니다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시민들이 더 요구해야 합니다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이제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우리도 배터리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케이지와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스톨을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철폐하고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동물복지축산을 통해 동물의 끔찍한 고통을 가능한 한 줄여주어야 할 때입니다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!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827166" y="272480"/>
            <a:ext cx="5203668" cy="936104"/>
            <a:chOff x="123829" y="-16150"/>
            <a:chExt cx="5203668" cy="936104"/>
          </a:xfrm>
        </p:grpSpPr>
        <p:sp>
          <p:nvSpPr>
            <p:cNvPr id="12" name="TextBox 11"/>
            <p:cNvSpPr txBox="1"/>
            <p:nvPr/>
          </p:nvSpPr>
          <p:spPr>
            <a:xfrm>
              <a:off x="123829" y="-16150"/>
              <a:ext cx="5203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pc="-150" dirty="0" err="1">
                  <a:latin typeface="나눔바른고딕" pitchFamily="50" charset="-127"/>
                  <a:ea typeface="나눔바른고딕" pitchFamily="50" charset="-127"/>
                </a:rPr>
                <a:t>산란계</a:t>
              </a:r>
              <a:r>
                <a:rPr lang="ko-KR" altLang="en-US" spc="-150" dirty="0">
                  <a:latin typeface="나눔바른고딕" pitchFamily="50" charset="-127"/>
                  <a:ea typeface="나눔바른고딕" pitchFamily="50" charset="-127"/>
                </a:rPr>
                <a:t> </a:t>
              </a:r>
              <a:r>
                <a:rPr lang="ko-KR" altLang="en-US" b="1" spc="-150" dirty="0">
                  <a:latin typeface="나눔바른고딕" pitchFamily="50" charset="-127"/>
                  <a:ea typeface="나눔바른고딕" pitchFamily="50" charset="-127"/>
                </a:rPr>
                <a:t>배터리 </a:t>
              </a:r>
              <a:r>
                <a:rPr lang="ko-KR" altLang="en-US" b="1" spc="-150" dirty="0" err="1">
                  <a:latin typeface="나눔바른고딕" pitchFamily="50" charset="-127"/>
                  <a:ea typeface="나눔바른고딕" pitchFamily="50" charset="-127"/>
                </a:rPr>
                <a:t>케이지</a:t>
              </a:r>
              <a:r>
                <a:rPr lang="ko-KR" altLang="en-US" spc="-150" dirty="0" err="1">
                  <a:latin typeface="나눔바른고딕" pitchFamily="50" charset="-127"/>
                  <a:ea typeface="나눔바른고딕" pitchFamily="50" charset="-127"/>
                </a:rPr>
                <a:t>와</a:t>
              </a:r>
              <a:r>
                <a:rPr lang="ko-KR" altLang="en-US" spc="-150" dirty="0">
                  <a:latin typeface="나눔바른고딕" pitchFamily="50" charset="-127"/>
                  <a:ea typeface="나눔바른고딕" pitchFamily="50" charset="-127"/>
                </a:rPr>
                <a:t> 돼지 </a:t>
              </a:r>
              <a:r>
                <a:rPr lang="ko-KR" altLang="en-US" b="1" spc="-150" dirty="0" err="1">
                  <a:latin typeface="나눔바른고딕" pitchFamily="50" charset="-127"/>
                  <a:ea typeface="나눔바른고딕" pitchFamily="50" charset="-127"/>
                </a:rPr>
                <a:t>스톨</a:t>
              </a:r>
              <a:r>
                <a:rPr lang="ko-KR" altLang="en-US" spc="-150" dirty="0">
                  <a:latin typeface="나눔바른고딕" pitchFamily="50" charset="-127"/>
                  <a:ea typeface="나눔바른고딕" pitchFamily="50" charset="-127"/>
                </a:rPr>
                <a:t> 추방을 위한 </a:t>
              </a:r>
              <a:r>
                <a:rPr lang="ko-KR" altLang="en-US" spc="-150" dirty="0" smtClean="0">
                  <a:latin typeface="나눔바른고딕" pitchFamily="50" charset="-127"/>
                  <a:ea typeface="나눔바른고딕" pitchFamily="50" charset="-127"/>
                </a:rPr>
                <a:t>캠페인</a:t>
              </a:r>
              <a:endParaRPr lang="ko-KR" altLang="en-US" spc="-150" dirty="0">
                <a:solidFill>
                  <a:srgbClr val="000000"/>
                </a:solidFill>
                <a:latin typeface="나눔바른고딕" pitchFamily="50" charset="-127"/>
                <a:ea typeface="나눔바른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79170" y="396734"/>
              <a:ext cx="30524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800" b="1" dirty="0" smtClean="0">
                  <a:solidFill>
                    <a:srgbClr val="000000"/>
                  </a:solidFill>
                  <a:latin typeface="나눔고딕"/>
                </a:rPr>
                <a:t>공장 대신 농장을</a:t>
              </a:r>
              <a:r>
                <a:rPr lang="en-US" altLang="ko-KR" sz="2800" b="1" dirty="0" smtClean="0">
                  <a:solidFill>
                    <a:srgbClr val="000000"/>
                  </a:solidFill>
                  <a:latin typeface="나눔고딕"/>
                </a:rPr>
                <a:t>!</a:t>
              </a:r>
              <a:endParaRPr lang="ko-KR" altLang="en-US" sz="2800" b="1" dirty="0">
                <a:solidFill>
                  <a:srgbClr val="000000"/>
                </a:solidFill>
                <a:latin typeface="나눔고딕"/>
              </a:endParaRPr>
            </a:p>
          </p:txBody>
        </p:sp>
      </p:grpSp>
      <p:sp>
        <p:nvSpPr>
          <p:cNvPr id="14" name="직사각형 13"/>
          <p:cNvSpPr/>
          <p:nvPr/>
        </p:nvSpPr>
        <p:spPr>
          <a:xfrm>
            <a:off x="404664" y="1352600"/>
            <a:ext cx="6048672" cy="100811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u="sng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산란계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600" b="1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배터리 </a:t>
            </a:r>
            <a:r>
              <a:rPr lang="ko-KR" altLang="en-US" sz="1600" b="1" u="sng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케이지</a:t>
            </a:r>
            <a:r>
              <a:rPr lang="ko-KR" altLang="en-US" sz="1600" b="1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와</a:t>
            </a:r>
            <a:r>
              <a:rPr lang="ko-KR" altLang="en-US" sz="1600" b="1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돼지 </a:t>
            </a:r>
            <a:r>
              <a:rPr lang="ko-KR" altLang="en-US" sz="1600" b="1" u="sng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스톨</a:t>
            </a:r>
            <a:r>
              <a:rPr lang="ko-KR" altLang="en-US" sz="1600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은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동물을 </a:t>
            </a:r>
            <a:r>
              <a:rPr lang="ko-KR" altLang="en-US" sz="1600" b="1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학대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하는 사육방식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이며</a:t>
            </a:r>
            <a:r>
              <a:rPr lang="en-US" altLang="ko-KR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,</a:t>
            </a:r>
          </a:p>
          <a:p>
            <a:pPr algn="ctr"/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유럽을 시작으로 </a:t>
            </a:r>
            <a:r>
              <a:rPr lang="ko-KR" altLang="en-US" sz="1600" u="sng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여러나라에서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이미 철폐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되고 있습니다</a:t>
            </a:r>
            <a:r>
              <a:rPr lang="en-US" altLang="ko-KR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pPr algn="ctr"/>
            <a:r>
              <a:rPr lang="ko-KR" altLang="en-US" sz="1600" u="sng" spc="-150" dirty="0" smtClean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대한민국에서도</a:t>
            </a:r>
            <a:r>
              <a:rPr lang="ko-KR" altLang="en-US" sz="1600" spc="-150" dirty="0" smtClean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600" b="1" u="sng" spc="-150" dirty="0" err="1" smtClean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감금틀</a:t>
            </a:r>
            <a:r>
              <a:rPr lang="ko-KR" altLang="en-US" sz="1600" b="1" u="sng" spc="-150" dirty="0" smtClean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600" b="1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사용이 법적으로 </a:t>
            </a:r>
            <a:r>
              <a:rPr lang="ko-KR" altLang="en-US" sz="1600" b="1" u="sng" spc="-150" dirty="0" smtClean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금지</a:t>
            </a:r>
            <a:r>
              <a:rPr lang="ko-KR" altLang="en-US" sz="1600" spc="-150" dirty="0" smtClean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되는 날을 기다립니다</a:t>
            </a:r>
            <a:r>
              <a:rPr lang="en-US" altLang="ko-KR" sz="1600" spc="-150" dirty="0" smtClean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.</a:t>
            </a:r>
            <a:endParaRPr lang="ko-KR" altLang="en-US" sz="1600" b="1" u="sng" spc="-150" dirty="0">
              <a:solidFill>
                <a:schemeClr val="tx1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pic>
        <p:nvPicPr>
          <p:cNvPr id="1026" name="Picture 2" descr="C:\Users\Areum\Desktop\20150514_1907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6" y="2469846"/>
            <a:ext cx="6048670" cy="22671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42969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827166" y="272480"/>
            <a:ext cx="5203668" cy="936104"/>
            <a:chOff x="123829" y="-16150"/>
            <a:chExt cx="5203668" cy="936104"/>
          </a:xfrm>
        </p:grpSpPr>
        <p:sp>
          <p:nvSpPr>
            <p:cNvPr id="5" name="TextBox 4"/>
            <p:cNvSpPr txBox="1"/>
            <p:nvPr/>
          </p:nvSpPr>
          <p:spPr>
            <a:xfrm>
              <a:off x="123829" y="-16150"/>
              <a:ext cx="5203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pc="-150" dirty="0" err="1">
                  <a:latin typeface="나눔바른고딕" pitchFamily="50" charset="-127"/>
                  <a:ea typeface="나눔바른고딕" pitchFamily="50" charset="-127"/>
                </a:rPr>
                <a:t>산란계</a:t>
              </a:r>
              <a:r>
                <a:rPr lang="ko-KR" altLang="en-US" spc="-150" dirty="0">
                  <a:latin typeface="나눔바른고딕" pitchFamily="50" charset="-127"/>
                  <a:ea typeface="나눔바른고딕" pitchFamily="50" charset="-127"/>
                </a:rPr>
                <a:t> </a:t>
              </a:r>
              <a:r>
                <a:rPr lang="ko-KR" altLang="en-US" b="1" spc="-150" dirty="0">
                  <a:latin typeface="나눔바른고딕" pitchFamily="50" charset="-127"/>
                  <a:ea typeface="나눔바른고딕" pitchFamily="50" charset="-127"/>
                </a:rPr>
                <a:t>배터리 </a:t>
              </a:r>
              <a:r>
                <a:rPr lang="ko-KR" altLang="en-US" b="1" spc="-150" dirty="0" err="1">
                  <a:latin typeface="나눔바른고딕" pitchFamily="50" charset="-127"/>
                  <a:ea typeface="나눔바른고딕" pitchFamily="50" charset="-127"/>
                </a:rPr>
                <a:t>케이지</a:t>
              </a:r>
              <a:r>
                <a:rPr lang="ko-KR" altLang="en-US" spc="-150" dirty="0" err="1">
                  <a:latin typeface="나눔바른고딕" pitchFamily="50" charset="-127"/>
                  <a:ea typeface="나눔바른고딕" pitchFamily="50" charset="-127"/>
                </a:rPr>
                <a:t>와</a:t>
              </a:r>
              <a:r>
                <a:rPr lang="ko-KR" altLang="en-US" spc="-150" dirty="0">
                  <a:latin typeface="나눔바른고딕" pitchFamily="50" charset="-127"/>
                  <a:ea typeface="나눔바른고딕" pitchFamily="50" charset="-127"/>
                </a:rPr>
                <a:t> 돼지 </a:t>
              </a:r>
              <a:r>
                <a:rPr lang="ko-KR" altLang="en-US" b="1" spc="-150" dirty="0" err="1">
                  <a:latin typeface="나눔바른고딕" pitchFamily="50" charset="-127"/>
                  <a:ea typeface="나눔바른고딕" pitchFamily="50" charset="-127"/>
                </a:rPr>
                <a:t>스톨</a:t>
              </a:r>
              <a:r>
                <a:rPr lang="ko-KR" altLang="en-US" spc="-150" dirty="0">
                  <a:latin typeface="나눔바른고딕" pitchFamily="50" charset="-127"/>
                  <a:ea typeface="나눔바른고딕" pitchFamily="50" charset="-127"/>
                </a:rPr>
                <a:t> 추방을 위한 </a:t>
              </a:r>
              <a:r>
                <a:rPr lang="ko-KR" altLang="en-US" spc="-150" dirty="0" smtClean="0">
                  <a:latin typeface="나눔바른고딕" pitchFamily="50" charset="-127"/>
                  <a:ea typeface="나눔바른고딕" pitchFamily="50" charset="-127"/>
                </a:rPr>
                <a:t>캠페인</a:t>
              </a:r>
              <a:endParaRPr lang="ko-KR" altLang="en-US" spc="-150" dirty="0">
                <a:solidFill>
                  <a:srgbClr val="000000"/>
                </a:solidFill>
                <a:latin typeface="나눔바른고딕" pitchFamily="50" charset="-127"/>
                <a:ea typeface="나눔바른고딕" pitchFamily="50" charset="-127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79170" y="396734"/>
              <a:ext cx="30524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800" b="1" dirty="0" smtClean="0">
                  <a:solidFill>
                    <a:srgbClr val="000000"/>
                  </a:solidFill>
                  <a:latin typeface="나눔고딕"/>
                </a:rPr>
                <a:t>공장 대신 농장을</a:t>
              </a:r>
              <a:r>
                <a:rPr lang="en-US" altLang="ko-KR" sz="2800" b="1" dirty="0" smtClean="0">
                  <a:solidFill>
                    <a:srgbClr val="000000"/>
                  </a:solidFill>
                  <a:latin typeface="나눔고딕"/>
                </a:rPr>
                <a:t>!</a:t>
              </a:r>
              <a:endParaRPr lang="ko-KR" altLang="en-US" sz="2800" b="1" dirty="0">
                <a:solidFill>
                  <a:srgbClr val="000000"/>
                </a:solidFill>
                <a:latin typeface="나눔고딕"/>
              </a:endParaRPr>
            </a:p>
          </p:txBody>
        </p:sp>
      </p:grp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88301457"/>
              </p:ext>
            </p:extLst>
          </p:nvPr>
        </p:nvGraphicFramePr>
        <p:xfrm>
          <a:off x="260648" y="2936776"/>
          <a:ext cx="6336704" cy="6231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6430"/>
                <a:gridCol w="1159153"/>
                <a:gridCol w="2523285"/>
                <a:gridCol w="1417836"/>
              </a:tblGrid>
              <a:tr h="284574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성명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연락처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 smtClean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주소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서명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72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260648" y="1424608"/>
            <a:ext cx="6336704" cy="136815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u="sng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산란계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600" b="1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배터리 </a:t>
            </a:r>
            <a:r>
              <a:rPr lang="ko-KR" altLang="en-US" sz="1600" b="1" u="sng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케이지</a:t>
            </a:r>
            <a:r>
              <a:rPr lang="ko-KR" altLang="en-US" sz="1600" b="1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와</a:t>
            </a:r>
            <a:r>
              <a:rPr lang="ko-KR" altLang="en-US" sz="1600" b="1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돼지 </a:t>
            </a:r>
            <a:r>
              <a:rPr lang="ko-KR" altLang="en-US" sz="1600" b="1" u="sng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스톨</a:t>
            </a:r>
            <a:r>
              <a:rPr lang="ko-KR" altLang="en-US" sz="1600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은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동물을 </a:t>
            </a:r>
            <a:r>
              <a:rPr lang="ko-KR" altLang="en-US" sz="1600" b="1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학대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하는 사육방식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이며</a:t>
            </a:r>
            <a:r>
              <a:rPr lang="en-US" altLang="ko-KR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,</a:t>
            </a:r>
          </a:p>
          <a:p>
            <a:pPr algn="ctr"/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유럽을 시작으로 </a:t>
            </a:r>
            <a:r>
              <a:rPr lang="ko-KR" altLang="en-US" sz="1600" u="sng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여러나라에서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이미 철폐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되고 있습니다</a:t>
            </a:r>
            <a:r>
              <a:rPr lang="en-US" altLang="ko-KR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pPr algn="ctr"/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나는 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대한민국에서도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600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산란계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배터리 </a:t>
            </a:r>
            <a:r>
              <a:rPr lang="ko-KR" altLang="en-US" sz="1600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케이지와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돼지 </a:t>
            </a:r>
            <a:r>
              <a:rPr lang="ko-KR" altLang="en-US" sz="1600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스톨과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같은</a:t>
            </a:r>
            <a:endParaRPr lang="en-US" altLang="ko-KR" sz="1600" spc="-150" dirty="0">
              <a:solidFill>
                <a:schemeClr val="tx1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1600" b="1" u="sng" spc="-150" dirty="0" err="1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감금틀</a:t>
            </a:r>
            <a:r>
              <a:rPr lang="ko-KR" altLang="en-US" sz="1600" b="1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사용이 법적으로 금지되는 것을 지지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하며</a:t>
            </a:r>
            <a:r>
              <a:rPr lang="en-US" altLang="ko-KR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,</a:t>
            </a:r>
            <a:r>
              <a:rPr lang="ko-KR" altLang="en-US" sz="1600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 이에 </a:t>
            </a:r>
            <a:r>
              <a:rPr lang="ko-KR" altLang="en-US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서명합니다</a:t>
            </a:r>
            <a:r>
              <a:rPr lang="en-US" altLang="ko-KR" sz="1600" u="sng" spc="-150" dirty="0">
                <a:solidFill>
                  <a:schemeClr val="tx1"/>
                </a:solidFill>
                <a:latin typeface="나눔바른고딕" pitchFamily="50" charset="-127"/>
                <a:ea typeface="나눔바른고딕" pitchFamily="50" charset="-127"/>
              </a:rPr>
              <a:t>.</a:t>
            </a:r>
            <a:endParaRPr lang="ko-KR" altLang="en-US" sz="1600" b="1" u="sng" spc="-150" dirty="0">
              <a:solidFill>
                <a:schemeClr val="tx1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4521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333</Words>
  <Application>Microsoft Office PowerPoint</Application>
  <PresentationFormat>A4 용지(210x297mm)</PresentationFormat>
  <Paragraphs>63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김현지</cp:lastModifiedBy>
  <cp:revision>11</cp:revision>
  <cp:lastPrinted>2015-05-14T10:36:35Z</cp:lastPrinted>
  <dcterms:created xsi:type="dcterms:W3CDTF">2006-10-05T04:04:58Z</dcterms:created>
  <dcterms:modified xsi:type="dcterms:W3CDTF">2015-05-16T12:49:37Z</dcterms:modified>
</cp:coreProperties>
</file>